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6" r:id="rId5"/>
    <p:sldId id="266" r:id="rId6"/>
    <p:sldId id="290" r:id="rId7"/>
    <p:sldId id="280" r:id="rId8"/>
    <p:sldId id="263" r:id="rId9"/>
    <p:sldId id="264" r:id="rId10"/>
    <p:sldId id="265" r:id="rId11"/>
    <p:sldId id="295" r:id="rId12"/>
    <p:sldId id="296" r:id="rId13"/>
    <p:sldId id="268" r:id="rId14"/>
    <p:sldId id="281" r:id="rId15"/>
    <p:sldId id="273" r:id="rId16"/>
    <p:sldId id="276" r:id="rId17"/>
    <p:sldId id="292" r:id="rId18"/>
    <p:sldId id="309" r:id="rId19"/>
    <p:sldId id="298" r:id="rId20"/>
    <p:sldId id="300" r:id="rId21"/>
    <p:sldId id="311" r:id="rId22"/>
    <p:sldId id="291" r:id="rId23"/>
    <p:sldId id="282" r:id="rId24"/>
    <p:sldId id="270" r:id="rId25"/>
    <p:sldId id="303" r:id="rId26"/>
    <p:sldId id="302" r:id="rId27"/>
    <p:sldId id="269" r:id="rId28"/>
    <p:sldId id="261" r:id="rId29"/>
    <p:sldId id="293" r:id="rId30"/>
    <p:sldId id="294" r:id="rId31"/>
    <p:sldId id="301" r:id="rId32"/>
    <p:sldId id="288" r:id="rId33"/>
    <p:sldId id="275" r:id="rId34"/>
    <p:sldId id="304" r:id="rId35"/>
    <p:sldId id="305" r:id="rId36"/>
    <p:sldId id="278" r:id="rId37"/>
    <p:sldId id="279" r:id="rId38"/>
    <p:sldId id="283" r:id="rId39"/>
    <p:sldId id="287" r:id="rId40"/>
    <p:sldId id="284" r:id="rId41"/>
    <p:sldId id="285" r:id="rId42"/>
    <p:sldId id="31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DD0D7-F5D5-4AAA-A696-ABC45BF28E6B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ED8D9-6A35-4CE1-B4E0-063BC005E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68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D8D9-6A35-4CE1-B4E0-063BC005EDB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20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FA98-66D2-59E0-F13D-3B3CDC796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7883B-5681-F1E9-6B04-E9D75F114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E019D-D419-2FBA-A673-3B99961F1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E73DE-1F10-31DD-FA3B-54F1A061F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D8D9-6A35-4CE1-B4E0-063BC005EDB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55FF-1323-D866-E087-43D02162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57428-B340-3033-CEEC-59E000651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7BF909-1FAA-FDE6-1D55-AEAA335E0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946D-6DD5-31D2-C07E-8400AD1EE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D8D9-6A35-4CE1-B4E0-063BC005EDB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27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219A-C28B-7182-0CAD-C7F6F8268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A5108-551A-321C-20CA-18224F63A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723E-FDB4-E820-654D-24D8063F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1C52-4AE2-B75F-498C-C4705361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9412-5D75-817B-5A4A-95881FE6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78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BB366-C50D-DA04-20DF-4757DB9E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9F255-9ED4-5E0F-BB47-1E3DD72EF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9D9E2-5B8C-9641-E5A7-BC9AAE1E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2683-F61A-D8CB-6C87-F0C5FB1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15D29-D724-92BF-EF52-9753688D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89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058FA-0B4C-6293-6C27-FEF27DCA1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1D9DF-CA44-D7D5-C604-9A1DAE44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921C-E66D-8C74-F3BB-E50D84DB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C94A-06BE-338D-E8B6-FE222460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08423-325B-D283-332E-01D62CF3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8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AFDD-4249-6A06-A220-6B40BEB2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14221-B6D1-D3EA-D223-407A19D0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27D8-DEBB-A98A-C8D5-49312115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D38AC-FD6D-7E48-3A39-4ABBBE1C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B40E3-EBF6-CC33-D1A4-2B272DC5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31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E818-12B1-615F-175E-924EE38B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AF177-60A1-7AFB-08E1-5AFBD3A72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935B8-6E6F-06C2-2D0F-A959C244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BDC88-77FF-0100-3C03-0A16485A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EB06B-C4CA-B972-47A2-CFD77A01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7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5058-B5EA-4D40-0B88-40956C2B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D280-3542-9096-C7D1-7C93CE0BF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B9CDE-FDAA-B3AA-0C3E-EF219076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F6392-E2C7-FF87-8AAD-D8A3075A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9ADA-4B41-950A-CF9B-819C5255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BA27C-ECB7-FE40-0C6B-99E426B9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3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F77E-7BFC-2A2F-695E-D073929A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948BC-61B1-1306-AAF3-07696BA9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22686-2731-7F71-FB55-4E69BC118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79584-2381-D6C6-F4FC-9E4A3430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A6D85-D3F5-7791-53FC-7FE50F3AB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E524FF-3256-9A7D-08B4-7A61D42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FAD89-A927-9360-5782-BF42D7CE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C7F43-A6E9-CB35-B3B1-006D7E58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38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BCB4-C38C-5AB6-FAF4-A3F08F1A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4DD14-3FB3-17E9-BB36-2FCE1981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D3EAC-D69C-0726-B0EB-863D594B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3909-0F0A-782B-8798-B75DA4B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6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88873-27CD-79CC-854E-79C21743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2B426-243A-9AA9-13A0-46E433B2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2F3E-1FE5-4C53-7F68-D5493E59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7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2A36-F69A-A37F-2375-CDC1851D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8E55C-D81F-4B88-EA9C-4B6494535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B608C-1D91-A3F4-34AB-35619E10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68320-7E5D-28EF-562F-7D960CBC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A6FA4-DA63-B5EF-8CFD-2CDEC608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5222-86B4-B08A-5B0F-B13ECD9D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7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D39-85E7-B92D-C956-05733DAC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38066-4CC1-B849-075B-BC92012AC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17B6B-2C3F-3D8E-BCD7-4AF9925A8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139C0-DDCA-E9F9-516A-EEA7C3C7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D4EF0-4BCD-58F5-D902-05DFE244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BF287-8B64-D63A-EFFC-92AEF8E7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7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C601A-2E5A-A203-D934-999F1104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54AD0-2CF3-93B6-902F-2645D0684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31D14-5193-043E-B2A0-36DE69396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15AE02-879B-4DBF-B31D-C113E180461E}" type="datetimeFigureOut">
              <a:rPr lang="en-GB" smtClean="0"/>
              <a:t>24/09/2025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B7D34-3D74-D7C8-ED5A-976EA8899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E3D1C-35C9-92B5-E88F-08FD7D45A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E8E8E-9C40-4B10-A435-54FA8BE637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6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nda/fastgltf/blob/main/examples/gl_viewer/gl_viewer.cpp" TargetMode="External"/><Relationship Id="rId2" Type="http://schemas.openxmlformats.org/officeDocument/2006/relationships/hyperlink" Target="https://registry.khronos.org/glTF/specs/2.0/glTF-2.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lyhaven.com/a/sunflowers_puresky" TargetMode="External"/><Relationship Id="rId4" Type="http://schemas.openxmlformats.org/officeDocument/2006/relationships/hyperlink" Target="https://sketchfab.com/3d-models/witch-treehouse-306e5b56f2fa458c822813a07dd62e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B903-7B55-9D95-5F33-6FDA99C00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Witch Treehouse Diorama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88DA1-7E44-C4EC-2E37-D9DD0EE65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238451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6543-22A7-E885-2B17-55D05880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182F-7D0F-0563-61CB-8336CB9B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982-4B14-1D3D-6C23-00D91EFB49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Attaching a CameraComponent to an entity creates a camera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component itself only holds the FOV</a:t>
            </a:r>
          </a:p>
          <a:p>
            <a:r>
              <a:rPr lang="en-GB" dirty="0">
                <a:solidFill>
                  <a:schemeClr val="bg1"/>
                </a:solidFill>
              </a:rPr>
              <a:t>The camera entity also requires a Global and Local TransformComponent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position and rotation from these are used in the render systems to create the view matrix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1C0A1F-F97B-DC02-3700-42B6FC5C89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C73251-6635-52DA-68DC-30FB57BC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946" y="1690688"/>
            <a:ext cx="2958105" cy="1800000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7471FFC-DB68-22DB-DB02-EA83E633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43" y="3666127"/>
            <a:ext cx="542391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0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3709-10F9-720B-5180-D52F1CD32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30BB-6AEE-71D1-1BCA-FBA6312F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Mesh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23C4C-2278-4834-87BD-1BAEBF8C8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Rendering through ECS systems</a:t>
            </a:r>
          </a:p>
        </p:txBody>
      </p:sp>
    </p:spTree>
    <p:extLst>
      <p:ext uri="{BB962C8B-B14F-4D97-AF65-F5344CB8AC3E}">
        <p14:creationId xmlns:p14="http://schemas.microsoft.com/office/powerpoint/2010/main" val="18606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9591-1C82-2D6E-15AB-AE942185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2A94-2111-6A0C-BBDE-C6547713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System –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65084-B4FA-9427-7299-495B8E0D66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Iterate mesh primitives</a:t>
            </a:r>
          </a:p>
          <a:p>
            <a:r>
              <a:rPr lang="en-GB" dirty="0">
                <a:solidFill>
                  <a:schemeClr val="bg1"/>
                </a:solidFill>
              </a:rPr>
              <a:t>Shader uniforms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Textures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‘hasTexture’ Booleans</a:t>
            </a:r>
          </a:p>
          <a:p>
            <a:r>
              <a:rPr lang="en-GB" dirty="0">
                <a:solidFill>
                  <a:schemeClr val="bg1"/>
                </a:solidFill>
              </a:rPr>
              <a:t>Generate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Vertex array objects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Vertex buffer objects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Element buffer objects</a:t>
            </a:r>
          </a:p>
          <a:p>
            <a:r>
              <a:rPr lang="en-GB" dirty="0">
                <a:solidFill>
                  <a:schemeClr val="bg1"/>
                </a:solidFill>
              </a:rPr>
              <a:t>Vertex attribute pointers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Position, normal, tangent, base colour texture coord, metallic roughness texture coord, normal texture coord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D1F1D47-4B87-7DFF-9308-6178ED050D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C3FC5-2DF0-7205-B579-3DA902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76454"/>
            <a:ext cx="5760000" cy="5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06FA0-A211-53C8-CE5B-780CA07F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B2F9-FB63-3979-9023-2F8F45CF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System –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44F3-E324-06EE-EB6F-CD094D5BE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Fetch relevant world data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Camera transform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Directional light information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Point lights information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Model, view, projection matrices</a:t>
            </a:r>
          </a:p>
          <a:p>
            <a:r>
              <a:rPr lang="en-GB" dirty="0">
                <a:solidFill>
                  <a:schemeClr val="bg1"/>
                </a:solidFill>
              </a:rPr>
              <a:t>Fetched once before iterating all mesh primitives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17C3A54-31FD-852A-F04D-A124EAD27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6F954-3A63-A6EB-654D-556E3973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50422"/>
            <a:ext cx="5508000" cy="53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587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B4A4E-4B2C-4DF2-3098-37079E07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E48F-88E5-0094-3E6A-087DED59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System –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0169-65E8-80F3-101D-3623818C7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Iterate mesh primitives</a:t>
            </a:r>
          </a:p>
          <a:p>
            <a:r>
              <a:rPr lang="en-GB" dirty="0">
                <a:solidFill>
                  <a:schemeClr val="bg1"/>
                </a:solidFill>
              </a:rPr>
              <a:t>Cull back faces if not double sided</a:t>
            </a:r>
          </a:p>
          <a:p>
            <a:r>
              <a:rPr lang="en-GB" dirty="0">
                <a:solidFill>
                  <a:schemeClr val="bg1"/>
                </a:solidFill>
              </a:rPr>
              <a:t>Bind texture units for each texture</a:t>
            </a:r>
          </a:p>
          <a:p>
            <a:r>
              <a:rPr lang="en-GB" dirty="0">
                <a:solidFill>
                  <a:schemeClr val="bg1"/>
                </a:solidFill>
              </a:rPr>
              <a:t>Update shader uniforms with directional and point light data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F7E38D-82A9-4F01-F7DB-5A51DEB72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58029-2F6C-9431-D423-E0912118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10264"/>
            <a:ext cx="5760000" cy="53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721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E4AC2-6B97-E97E-CC76-EDD07306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3666-D501-3C1A-2244-5C84AECD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System –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37A2-7071-9BB4-8988-EA40D11B0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shader uniforms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View position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Model, view, projection matrices</a:t>
            </a:r>
          </a:p>
          <a:p>
            <a:r>
              <a:rPr lang="en-GB" dirty="0">
                <a:solidFill>
                  <a:schemeClr val="bg1"/>
                </a:solidFill>
              </a:rPr>
              <a:t>Bind mesh primitive’s vertex array object</a:t>
            </a:r>
          </a:p>
          <a:p>
            <a:r>
              <a:rPr lang="en-GB" dirty="0">
                <a:solidFill>
                  <a:schemeClr val="bg1"/>
                </a:solidFill>
              </a:rPr>
              <a:t>Draw elements using primitive’s indices</a:t>
            </a:r>
          </a:p>
          <a:p>
            <a:r>
              <a:rPr lang="en-GB" dirty="0">
                <a:solidFill>
                  <a:schemeClr val="bg1"/>
                </a:solidFill>
              </a:rPr>
              <a:t>Unbind vertex array object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189F3B-5F64-D55F-A4ED-B162F15D92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DD834-337A-268D-2203-68262C37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50890"/>
            <a:ext cx="5760000" cy="21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647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B35B-545F-CCE8-9DBB-CC48EDF9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A256-F8DB-CB81-BE52-B3EBE353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C221-A46F-9166-78B4-BF71C177F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Constructs a tangent bitangent normal (TBN) matrix</a:t>
            </a:r>
          </a:p>
          <a:p>
            <a:r>
              <a:rPr lang="en-GB" dirty="0">
                <a:solidFill>
                  <a:schemeClr val="bg1"/>
                </a:solidFill>
              </a:rPr>
              <a:t>If the mesh uses a normal map, lighting information is transformed to tangent space using the TBN matrix</a:t>
            </a:r>
          </a:p>
          <a:p>
            <a:r>
              <a:rPr lang="en-GB" dirty="0">
                <a:solidFill>
                  <a:schemeClr val="bg1"/>
                </a:solidFill>
              </a:rPr>
              <a:t>Otherwise, the lighting information remains in world space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6C7F297-C5F5-4D1E-C3A0-57AC6631B2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24602-C4B1-D0D2-8B36-2CE50DBB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742" y="732875"/>
            <a:ext cx="318451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611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5859-7D7A-4D29-9E1C-3265FF621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F517-FF55-02E6-85D5-29A5BBD2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Fragment Shader – Uniforms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BB52-52D2-EFB5-1E2A-B8DA37E29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Structs for directional and point light information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Separate direction variables passed from vertex shader in world/tangent space depending on presence of normal map</a:t>
            </a:r>
          </a:p>
          <a:p>
            <a:r>
              <a:rPr lang="en-GB" dirty="0">
                <a:solidFill>
                  <a:schemeClr val="bg1"/>
                </a:solidFill>
              </a:rPr>
              <a:t>Uniform </a:t>
            </a:r>
            <a:r>
              <a:rPr lang="en-GB" dirty="0" err="1">
                <a:solidFill>
                  <a:schemeClr val="bg1"/>
                </a:solidFill>
              </a:rPr>
              <a:t>booleans</a:t>
            </a:r>
            <a:r>
              <a:rPr lang="en-GB" dirty="0">
                <a:solidFill>
                  <a:schemeClr val="bg1"/>
                </a:solidFill>
              </a:rPr>
              <a:t> for presence of textures and use of shadow mapping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CB9300-56D6-1EA5-4D63-8A211B54A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F88E6F-948E-F728-7B7F-713870CA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00" y="1480440"/>
            <a:ext cx="2160000" cy="50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0984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7440-0748-44FD-C269-AF85D04F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2BCC-E243-9B68-420A-63415EC7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Skybox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8F820-ECBE-794E-1E70-7586C3035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Rendering cube map through ECS systems</a:t>
            </a:r>
          </a:p>
        </p:txBody>
      </p:sp>
    </p:spTree>
    <p:extLst>
      <p:ext uri="{BB962C8B-B14F-4D97-AF65-F5344CB8AC3E}">
        <p14:creationId xmlns:p14="http://schemas.microsoft.com/office/powerpoint/2010/main" val="35013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E04A-D33B-69D6-B009-273DD650B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80F7-126D-EFED-1D79-4BBC5799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Skybox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FB54-6BA8-C1EE-E049-A5CED77855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bg1"/>
                </a:solidFill>
              </a:rPr>
              <a:t>Similar to the mesh systems</a:t>
            </a:r>
          </a:p>
          <a:p>
            <a:r>
              <a:rPr lang="en-GB" dirty="0">
                <a:solidFill>
                  <a:schemeClr val="bg1"/>
                </a:solidFill>
              </a:rPr>
              <a:t>Threaded texture loading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Init system triggers async texture loading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Late init system checks on update if all textures are loaded, and then registers them to OpenGL</a:t>
            </a:r>
          </a:p>
          <a:p>
            <a:r>
              <a:rPr lang="en-GB" dirty="0">
                <a:solidFill>
                  <a:schemeClr val="bg1"/>
                </a:solidFill>
              </a:rPr>
              <a:t>Only a position vertex attribute is created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3D position is directly used to sample the cube map without UVs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2B8B33D-082A-12AB-94C5-2E7787FD0A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38C14-9ABD-3171-95E3-076ED946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76769"/>
            <a:ext cx="5760000" cy="32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018B1-29B2-BE0A-4980-BF125A5D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B610-2D14-886B-842F-5C7E0E67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Nightbird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4D61-0571-9986-4969-B228EFA85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C++ 17, OpenGL 4.6</a:t>
            </a:r>
          </a:p>
          <a:p>
            <a:r>
              <a:rPr lang="en-GB" dirty="0">
                <a:solidFill>
                  <a:schemeClr val="bg1"/>
                </a:solidFill>
              </a:rPr>
              <a:t>Libraries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GLFW – Cross-platform window library (Zlib License)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glm – Maths library (MIT License)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stb image – Image loading library (MIT License)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fastgltf – glTF model loader (MIT License)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Flecs – Entity Component System (ECS) library (MIT License)</a:t>
            </a:r>
          </a:p>
        </p:txBody>
      </p:sp>
    </p:spTree>
    <p:extLst>
      <p:ext uri="{BB962C8B-B14F-4D97-AF65-F5344CB8AC3E}">
        <p14:creationId xmlns:p14="http://schemas.microsoft.com/office/powerpoint/2010/main" val="73690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9AC6-BAD6-4E10-0D2B-D4D949AAE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5709-6978-6480-0D26-ECEE53AA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38E0F-AC97-FCA8-610E-C6D5A91B9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Directional and point lights</a:t>
            </a:r>
          </a:p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Shadow mapping</a:t>
            </a:r>
          </a:p>
        </p:txBody>
      </p:sp>
    </p:spTree>
    <p:extLst>
      <p:ext uri="{BB962C8B-B14F-4D97-AF65-F5344CB8AC3E}">
        <p14:creationId xmlns:p14="http://schemas.microsoft.com/office/powerpoint/2010/main" val="20852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E7649-9FBA-69B1-F74E-5733B20F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3505-41C2-2188-7F6F-0D5810F0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377E-8B4C-2D78-7E8F-A3A064835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Three main types of lights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Directional light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Point light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Spotlight</a:t>
            </a:r>
          </a:p>
          <a:p>
            <a:r>
              <a:rPr lang="en-GB" dirty="0">
                <a:solidFill>
                  <a:schemeClr val="bg1"/>
                </a:solidFill>
              </a:rPr>
              <a:t>Implemented directional and point lights</a:t>
            </a:r>
          </a:p>
        </p:txBody>
      </p:sp>
    </p:spTree>
    <p:extLst>
      <p:ext uri="{BB962C8B-B14F-4D97-AF65-F5344CB8AC3E}">
        <p14:creationId xmlns:p14="http://schemas.microsoft.com/office/powerpoint/2010/main" val="39870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5E142-5C48-76A7-736B-51FBA57D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DD6D-F336-A63C-9054-E6B160CF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Directional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33BE1-FE78-2FE7-2839-F2CCF609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00" y="1690688"/>
            <a:ext cx="8320000" cy="46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90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79CD-2698-5709-EB62-66E5CBC1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Point 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8A1FA-3AB8-546F-5557-DDC98A2D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00" y="1690688"/>
            <a:ext cx="8320000" cy="46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1791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3823-A090-ACA9-B707-EC0CD9CBA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A1E0-E01B-8FC5-F6BA-CE4C7A78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Gamma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F9BE-784D-3923-C331-52F41478D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Base colour textures are encoded with the sRGB standard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Non-linear brightness to match human perception</a:t>
            </a:r>
          </a:p>
          <a:p>
            <a:r>
              <a:rPr lang="en-GB" dirty="0">
                <a:solidFill>
                  <a:schemeClr val="bg1"/>
                </a:solidFill>
              </a:rPr>
              <a:t>Lighting calculations should be done in a linear colour space to be physically accurate</a:t>
            </a:r>
          </a:p>
        </p:txBody>
      </p:sp>
    </p:spTree>
    <p:extLst>
      <p:ext uri="{BB962C8B-B14F-4D97-AF65-F5344CB8AC3E}">
        <p14:creationId xmlns:p14="http://schemas.microsoft.com/office/powerpoint/2010/main" val="227564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A0B9-FB41-8410-EBDD-E08D89D5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Shadow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04C0-6068-B7B4-1AA9-5239CCD73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scene is rendered from the point of view of the light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Directional Light – Orthographic camera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Spotlight – Perspective camera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Point Light – Cube map</a:t>
            </a:r>
          </a:p>
          <a:p>
            <a:r>
              <a:rPr lang="en-GB" dirty="0">
                <a:solidFill>
                  <a:schemeClr val="bg1"/>
                </a:solidFill>
              </a:rPr>
              <a:t>Implemented for the directional light only due to time constraints</a:t>
            </a:r>
          </a:p>
        </p:txBody>
      </p:sp>
    </p:spTree>
    <p:extLst>
      <p:ext uri="{BB962C8B-B14F-4D97-AF65-F5344CB8AC3E}">
        <p14:creationId xmlns:p14="http://schemas.microsoft.com/office/powerpoint/2010/main" val="359628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046D-5CB5-B5D9-77F9-1494B0FF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EAA6-A3FF-75FF-4BD0-699EF72C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Shadow Mapping – Initialisation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DC49-B88A-2A31-E689-D3FEA77A31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bg1"/>
                </a:solidFill>
              </a:rPr>
              <a:t>Generate framebuffer like regular rendering</a:t>
            </a:r>
          </a:p>
          <a:p>
            <a:r>
              <a:rPr lang="en-GB" dirty="0">
                <a:solidFill>
                  <a:schemeClr val="bg1"/>
                </a:solidFill>
              </a:rPr>
              <a:t>Generate texture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GL_DEPTH_COMPONENT instead of GL_RGB</a:t>
            </a:r>
          </a:p>
          <a:p>
            <a:r>
              <a:rPr lang="en-GB" dirty="0">
                <a:solidFill>
                  <a:schemeClr val="bg1"/>
                </a:solidFill>
              </a:rPr>
              <a:t>Clamp to border colour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Objects outside of depth map are treated as in light not shadow</a:t>
            </a:r>
          </a:p>
          <a:p>
            <a:r>
              <a:rPr lang="en-GB" dirty="0">
                <a:solidFill>
                  <a:schemeClr val="bg1"/>
                </a:solidFill>
              </a:rPr>
              <a:t>Draw and read buffer disabled as colour not needed, only depth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49B22BF-1F40-E299-AC8E-BF01FE070C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B4B04-3974-F1FD-FB57-96F37D30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98059"/>
            <a:ext cx="5760000" cy="30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914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0C71D-3DD4-69C5-6320-3FF93BA3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F1D8-F14D-4B57-551B-21A6D993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Shadow Mapping –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AAC0D-AAB6-D10B-41FA-99CD6D278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Switch viewport to shadow resolution</a:t>
            </a:r>
          </a:p>
          <a:p>
            <a:r>
              <a:rPr lang="en-GB" dirty="0">
                <a:solidFill>
                  <a:schemeClr val="bg1"/>
                </a:solidFill>
              </a:rPr>
              <a:t>Bind light’s shadow framebuffer</a:t>
            </a:r>
          </a:p>
          <a:p>
            <a:r>
              <a:rPr lang="en-GB" dirty="0">
                <a:solidFill>
                  <a:schemeClr val="bg1"/>
                </a:solidFill>
              </a:rPr>
              <a:t>Cull front faces instead of back faces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Counteracts shadow acne</a:t>
            </a:r>
          </a:p>
          <a:p>
            <a:r>
              <a:rPr lang="en-GB" dirty="0">
                <a:solidFill>
                  <a:schemeClr val="bg1"/>
                </a:solidFill>
              </a:rPr>
              <a:t>Bind light’s shadow map texture</a:t>
            </a:r>
          </a:p>
          <a:p>
            <a:r>
              <a:rPr lang="en-GB" dirty="0">
                <a:solidFill>
                  <a:schemeClr val="bg1"/>
                </a:solidFill>
              </a:rPr>
              <a:t>Draw elements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5ADADFB-0AC4-C9AC-F2FB-8682D51DAC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211F0-380E-E882-D6F5-69674AB8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138978"/>
            <a:ext cx="5760000" cy="37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062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50C0-532A-9FAA-7EFC-23F0F24CF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E26-826C-36D0-8674-4591731A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Mesh Fragment Shader – Shadow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DE53-975C-936B-8380-55F0FC93F2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Fragment position in light space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Passed from vertex shader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Calculated using light space matrix uniform variable</a:t>
            </a:r>
          </a:p>
          <a:p>
            <a:r>
              <a:rPr lang="en-GB" dirty="0">
                <a:solidFill>
                  <a:schemeClr val="bg1"/>
                </a:solidFill>
              </a:rPr>
              <a:t>Compare depth of fragment to depth in shadow map depth buffer</a:t>
            </a:r>
          </a:p>
          <a:p>
            <a:r>
              <a:rPr lang="en-GB" dirty="0">
                <a:solidFill>
                  <a:schemeClr val="bg1"/>
                </a:solidFill>
              </a:rPr>
              <a:t>If the fragment has a greater depth than the depth buffer, it is behind an object closer to the camera and should be in shadow</a:t>
            </a:r>
          </a:p>
          <a:p>
            <a:r>
              <a:rPr lang="en-GB" dirty="0">
                <a:solidFill>
                  <a:schemeClr val="bg1"/>
                </a:solidFill>
              </a:rPr>
              <a:t>By using sampler2DShadow, OpenGL handles this comparison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9F90E5-7ED7-D205-51A1-F61020196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C8EC8-3E62-B8DE-C592-8C9CC4C6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90688"/>
            <a:ext cx="5760000" cy="2621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28910-A98E-4400-3BDD-69E7542F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89520"/>
            <a:ext cx="5760000" cy="7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23558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6F7E-56D0-B73D-B5A3-43195846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1050-9332-36F6-F919-F96AB748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Tessellation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C524-01B1-E348-6B17-BCE4E003C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Tessellated quad water</a:t>
            </a:r>
          </a:p>
        </p:txBody>
      </p:sp>
    </p:spTree>
    <p:extLst>
      <p:ext uri="{BB962C8B-B14F-4D97-AF65-F5344CB8AC3E}">
        <p14:creationId xmlns:p14="http://schemas.microsoft.com/office/powerpoint/2010/main" val="39647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4C62-47A7-D35F-E2E1-155AD3504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EC4E-5E93-0C6B-354E-8B9534317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Nightbird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35B2F-436C-6453-EA41-1FAE032D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Premake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premake5.exe vs2022</a:t>
            </a:r>
          </a:p>
          <a:p>
            <a:r>
              <a:rPr lang="en-GB" dirty="0">
                <a:solidFill>
                  <a:schemeClr val="bg1"/>
                </a:solidFill>
              </a:rPr>
              <a:t>Diorama/Assets -&gt; out/bin/debug-windows-x86_64/Diorama</a:t>
            </a:r>
          </a:p>
          <a:p>
            <a:r>
              <a:rPr lang="en-GB" dirty="0">
                <a:solidFill>
                  <a:schemeClr val="bg1"/>
                </a:solidFill>
              </a:rPr>
              <a:t>Controls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WASD + mouse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 – Toggle shadow mapping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 – Toggle normal mapping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 – Toggle water wireframe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V – Toggle directional light spin</a:t>
            </a:r>
          </a:p>
        </p:txBody>
      </p:sp>
    </p:spTree>
    <p:extLst>
      <p:ext uri="{BB962C8B-B14F-4D97-AF65-F5344CB8AC3E}">
        <p14:creationId xmlns:p14="http://schemas.microsoft.com/office/powerpoint/2010/main" val="133424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5859-B156-7AFD-C18C-1806FFB34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B978-A64B-BBB2-D4AE-2224EA97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Tessellation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F964-256D-64D7-0E97-84D9BE18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water is a single quad</a:t>
            </a:r>
          </a:p>
          <a:p>
            <a:r>
              <a:rPr lang="en-GB" dirty="0">
                <a:solidFill>
                  <a:schemeClr val="bg1"/>
                </a:solidFill>
              </a:rPr>
              <a:t>Fragments beyond a radius are discarded</a:t>
            </a:r>
          </a:p>
        </p:txBody>
      </p:sp>
    </p:spTree>
    <p:extLst>
      <p:ext uri="{BB962C8B-B14F-4D97-AF65-F5344CB8AC3E}">
        <p14:creationId xmlns:p14="http://schemas.microsoft.com/office/powerpoint/2010/main" val="11831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B523-050A-3F70-171F-3DD03871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1939-1522-8D92-E39D-92ABEE6D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Tessellation Control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E8E5-C2DC-B676-5C4A-DB58759BA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Sets the inner and outer tessellation levels based on a uniform float</a:t>
            </a:r>
          </a:p>
          <a:p>
            <a:r>
              <a:rPr lang="en-GB" dirty="0">
                <a:solidFill>
                  <a:schemeClr val="bg1"/>
                </a:solidFill>
              </a:rPr>
              <a:t>This factor could depend on the distance from the camera allowing for dynamic tessellation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For a small diorama this is less of a concern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256F1F1-0D87-C9EB-11D7-7ED6602FD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72B2B-3F32-5ABF-4419-78849792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65962"/>
            <a:ext cx="5760000" cy="34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6844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9D10-D97C-E1AA-3FD7-0BB63D09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A36B-66E8-BD67-88A9-837F37CF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Tessellation Evaluation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232E-0878-1B79-728C-4762AE25DE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Uniform variables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Model, view, projection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Time</a:t>
                </a:r>
              </a:p>
              <a:p>
                <a:pPr lvl="1"/>
                <a:r>
                  <a:rPr lang="en-GB" dirty="0">
                    <a:solidFill>
                      <a:schemeClr val="bg1"/>
                    </a:solidFill>
                  </a:rPr>
                  <a:t>Wave amplitude and frequency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tessellated points are displaced by a sin wave with the x coordinate plus time, multiplied by amplitude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tangent is calculated using the derivative of the wave function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func>
                      <m:func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𝑓𝑥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normal is calculated as the cross product of the tangent and bitangent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C232E-0878-1B79-728C-4762AE25D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3081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6BBC585-F39A-4534-D369-DA90D4E05F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84593-0982-776F-DC6D-F0CE44CE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07" y="1481294"/>
            <a:ext cx="50515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08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C643-A3E4-324F-178F-EF7F7F4B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2B039-E07A-B4EA-D2F3-AEAAD125E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Investigating physically-based rendering</a:t>
            </a:r>
          </a:p>
        </p:txBody>
      </p:sp>
    </p:spTree>
    <p:extLst>
      <p:ext uri="{BB962C8B-B14F-4D97-AF65-F5344CB8AC3E}">
        <p14:creationId xmlns:p14="http://schemas.microsoft.com/office/powerpoint/2010/main" val="20509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DFFEE-3944-ED06-FC21-196E9160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Rendering Equation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DF48E1C-D283-2823-47F9-6011D267502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419104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800" b="1" dirty="0">
                <a:solidFill>
                  <a:schemeClr val="bg1"/>
                </a:solidFill>
              </a:rPr>
              <a:t>Outgoing Light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6A3A38E4-8AA6-DA22-AE0C-88B85490988D}"/>
              </a:ext>
            </a:extLst>
          </p:cNvPr>
          <p:cNvSpPr txBox="1">
            <a:spLocks/>
          </p:cNvSpPr>
          <p:nvPr/>
        </p:nvSpPr>
        <p:spPr>
          <a:xfrm>
            <a:off x="3981204" y="1825625"/>
            <a:ext cx="3977244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800" b="1" dirty="0">
                <a:solidFill>
                  <a:schemeClr val="bg1"/>
                </a:solidFill>
              </a:rPr>
              <a:t> = Emitted Light +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CDD752E6-8CFA-4D2B-B975-C2A6B317E709}"/>
              </a:ext>
            </a:extLst>
          </p:cNvPr>
          <p:cNvSpPr txBox="1">
            <a:spLocks/>
          </p:cNvSpPr>
          <p:nvPr/>
        </p:nvSpPr>
        <p:spPr>
          <a:xfrm>
            <a:off x="7778338" y="1825625"/>
            <a:ext cx="3587338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800" b="1" dirty="0">
                <a:solidFill>
                  <a:schemeClr val="bg1"/>
                </a:solidFill>
              </a:rPr>
              <a:t>Reflected Light</a:t>
            </a:r>
          </a:p>
        </p:txBody>
      </p:sp>
    </p:spTree>
    <p:extLst>
      <p:ext uri="{BB962C8B-B14F-4D97-AF65-F5344CB8AC3E}">
        <p14:creationId xmlns:p14="http://schemas.microsoft.com/office/powerpoint/2010/main" val="34007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1664-B26A-52FB-C497-2DB4701E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A6357B7-23E9-9E3C-1DF2-9717EE0C7F2F}"/>
              </a:ext>
            </a:extLst>
          </p:cNvPr>
          <p:cNvSpPr txBox="1">
            <a:spLocks/>
          </p:cNvSpPr>
          <p:nvPr/>
        </p:nvSpPr>
        <p:spPr>
          <a:xfrm>
            <a:off x="3115294" y="1825625"/>
            <a:ext cx="5961412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800" b="1" dirty="0">
                <a:solidFill>
                  <a:schemeClr val="bg1"/>
                </a:solidFill>
              </a:rPr>
              <a:t>Reflected Light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EE7E5-ABC9-8939-D9C0-22CC8158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357104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482DF-85CA-9A90-F678-E43875E8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DE8601E7-03C0-F8C1-F521-2B5C8537EA95}"/>
              </a:ext>
            </a:extLst>
          </p:cNvPr>
          <p:cNvSpPr txBox="1">
            <a:spLocks/>
          </p:cNvSpPr>
          <p:nvPr/>
        </p:nvSpPr>
        <p:spPr>
          <a:xfrm>
            <a:off x="336000" y="1822450"/>
            <a:ext cx="57600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800" b="1" dirty="0">
                <a:solidFill>
                  <a:schemeClr val="bg1"/>
                </a:solidFill>
              </a:rPr>
              <a:t>Diffuse Reflection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39E38-E80B-C03A-40AB-F2FCF93E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Rendering Equation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979FCD3E-B55A-895E-D987-5E51D5A0FEEA}"/>
              </a:ext>
            </a:extLst>
          </p:cNvPr>
          <p:cNvSpPr txBox="1">
            <a:spLocks/>
          </p:cNvSpPr>
          <p:nvPr/>
        </p:nvSpPr>
        <p:spPr>
          <a:xfrm>
            <a:off x="6096000" y="1822450"/>
            <a:ext cx="57600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800" b="1" dirty="0">
                <a:solidFill>
                  <a:schemeClr val="bg1"/>
                </a:solidFill>
              </a:rPr>
              <a:t>Specular Reflection</a:t>
            </a:r>
          </a:p>
        </p:txBody>
      </p:sp>
    </p:spTree>
    <p:extLst>
      <p:ext uri="{BB962C8B-B14F-4D97-AF65-F5344CB8AC3E}">
        <p14:creationId xmlns:p14="http://schemas.microsoft.com/office/powerpoint/2010/main" val="2850754918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389E-F46C-DED8-F4E8-77D51DBC9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1D73-C185-F9E7-A09A-D32A2EA7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Diffuse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446CB-8E06-953A-BC03-382EE069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Light absorbed by surface, reflected in all directions</a:t>
            </a:r>
          </a:p>
          <a:p>
            <a:r>
              <a:rPr lang="en-GB" sz="2200" dirty="0">
                <a:solidFill>
                  <a:schemeClr val="bg1"/>
                </a:solidFill>
              </a:rPr>
              <a:t>Lambertian diffuse</a:t>
            </a:r>
          </a:p>
          <a:p>
            <a:r>
              <a:rPr lang="en-GB" sz="2200" dirty="0">
                <a:solidFill>
                  <a:schemeClr val="bg1"/>
                </a:solidFill>
              </a:rPr>
              <a:t>Burley diffuse (Burley, 2012)</a:t>
            </a:r>
          </a:p>
          <a:p>
            <a:r>
              <a:rPr lang="en-GB" sz="2200" dirty="0">
                <a:solidFill>
                  <a:schemeClr val="bg1"/>
                </a:solidFill>
              </a:rPr>
              <a:t>Unreal chose to use Lambertian diffuse for efficiency (Karis, 2013)</a:t>
            </a:r>
          </a:p>
        </p:txBody>
      </p:sp>
    </p:spTree>
    <p:extLst>
      <p:ext uri="{BB962C8B-B14F-4D97-AF65-F5344CB8AC3E}">
        <p14:creationId xmlns:p14="http://schemas.microsoft.com/office/powerpoint/2010/main" val="413799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6E3C-FA90-F39B-DF35-987D705F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5CEB-62BD-D2F2-2CBC-C8F03ED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Specular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3CB8-7C80-078C-C03B-5415EF93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Light reflected directly</a:t>
            </a:r>
          </a:p>
          <a:p>
            <a:r>
              <a:rPr lang="en-GB" sz="2200" dirty="0">
                <a:solidFill>
                  <a:schemeClr val="bg1"/>
                </a:solidFill>
              </a:rPr>
              <a:t>Phong model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Specular reflection calculated using dot product of view vector and reflection vector</a:t>
            </a:r>
          </a:p>
          <a:p>
            <a:r>
              <a:rPr lang="en-GB" sz="2200" dirty="0">
                <a:solidFill>
                  <a:schemeClr val="bg1"/>
                </a:solidFill>
              </a:rPr>
              <a:t>Blinn-Phong model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Calculates halfway vector between view vector and light direction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Specular reflection calculated using dot product of normal and halfway vector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More computationally efficient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DCF0-3261-CA3D-9746-D44FE9666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33D2-9599-1890-A53D-1FC3B71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AB58-4D74-1597-5FAE-AC50E0D1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Khronos Group (2021) </a:t>
            </a:r>
            <a:r>
              <a:rPr lang="en-GB" sz="1400" i="1" dirty="0">
                <a:solidFill>
                  <a:schemeClr val="bg1"/>
                </a:solidFill>
              </a:rPr>
              <a:t>glTF™ 2.0 Specification [Version 2.0.1].</a:t>
            </a:r>
            <a:r>
              <a:rPr lang="en-GB" sz="1400" dirty="0">
                <a:solidFill>
                  <a:schemeClr val="bg1"/>
                </a:solidFill>
              </a:rPr>
              <a:t> Available at: </a:t>
            </a:r>
            <a:r>
              <a:rPr lang="en-GB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https://registry.khronos.org/glTF/specs/2.0/glTF-2.0.html</a:t>
            </a:r>
            <a:r>
              <a:rPr lang="en-GB" sz="1400" dirty="0">
                <a:solidFill>
                  <a:schemeClr val="bg1"/>
                </a:solidFill>
              </a:rPr>
              <a:t> (Accessed: 24 January 2025)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Apelar, S. (2025) </a:t>
            </a:r>
            <a:r>
              <a:rPr lang="en-GB" sz="1400" i="1" dirty="0">
                <a:solidFill>
                  <a:schemeClr val="bg1"/>
                </a:solidFill>
              </a:rPr>
              <a:t>fastgltf example gl_viewer.cpp</a:t>
            </a:r>
            <a:r>
              <a:rPr lang="en-GB" sz="1400" dirty="0">
                <a:solidFill>
                  <a:schemeClr val="bg1"/>
                </a:solidFill>
              </a:rPr>
              <a:t>. Available at: </a:t>
            </a:r>
            <a:r>
              <a:rPr lang="en-GB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https://github.com/spnda/fastgltf/blob/main/examples/gl_viewer/gl_viewer.cpp</a:t>
            </a:r>
            <a:r>
              <a:rPr lang="en-GB" sz="1400" dirty="0">
                <a:solidFill>
                  <a:schemeClr val="bg1"/>
                </a:solidFill>
              </a:rPr>
              <a:t> (Accessed 6 January 2025)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Alexander, M. (2019) </a:t>
            </a:r>
            <a:r>
              <a:rPr lang="en-GB" sz="1400" i="1" dirty="0">
                <a:solidFill>
                  <a:schemeClr val="bg1"/>
                </a:solidFill>
              </a:rPr>
              <a:t>Witch Treehouse.</a:t>
            </a:r>
            <a:r>
              <a:rPr lang="en-GB" sz="1400" dirty="0">
                <a:solidFill>
                  <a:schemeClr val="bg1"/>
                </a:solidFill>
              </a:rPr>
              <a:t> Available at: </a:t>
            </a:r>
            <a:r>
              <a:rPr lang="en-GB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https://sketchfab.com/3d-models/witch-treehouse-306e5b56f2fa458c822813a07dd62e84</a:t>
            </a:r>
            <a:r>
              <a:rPr lang="en-GB" sz="1400" dirty="0">
                <a:solidFill>
                  <a:schemeClr val="bg1"/>
                </a:solidFill>
              </a:rPr>
              <a:t> (Accessed: 30 January 2025)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Guest, J. and Majboroda, S. (2023) </a:t>
            </a:r>
            <a:r>
              <a:rPr lang="en-GB" sz="1400" i="1" dirty="0">
                <a:solidFill>
                  <a:schemeClr val="bg1"/>
                </a:solidFill>
              </a:rPr>
              <a:t>Sunflowers (Pure Sky)</a:t>
            </a:r>
            <a:r>
              <a:rPr lang="en-GB" sz="1400" dirty="0">
                <a:solidFill>
                  <a:schemeClr val="bg1"/>
                </a:solidFill>
              </a:rPr>
              <a:t>. Available at: </a:t>
            </a:r>
            <a:r>
              <a:rPr lang="en-GB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https://polyhaven.com/a/sunflowers_puresky</a:t>
            </a:r>
            <a:r>
              <a:rPr lang="en-GB" sz="1400" dirty="0">
                <a:solidFill>
                  <a:schemeClr val="bg1"/>
                </a:solidFill>
              </a:rPr>
              <a:t> (Accessed: 27 October 2024)</a:t>
            </a:r>
          </a:p>
        </p:txBody>
      </p:sp>
    </p:spTree>
    <p:extLst>
      <p:ext uri="{BB962C8B-B14F-4D97-AF65-F5344CB8AC3E}">
        <p14:creationId xmlns:p14="http://schemas.microsoft.com/office/powerpoint/2010/main" val="88087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D7A4-ABCF-65D2-F3E3-39CECE9D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5C5D-5B27-F6B7-B6A0-9C76A56F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Model Importing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30759-AE0F-8F6C-425F-559ADB554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Importing binary glTF models</a:t>
            </a:r>
          </a:p>
        </p:txBody>
      </p:sp>
    </p:spTree>
    <p:extLst>
      <p:ext uri="{BB962C8B-B14F-4D97-AF65-F5344CB8AC3E}">
        <p14:creationId xmlns:p14="http://schemas.microsoft.com/office/powerpoint/2010/main" val="41575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C164-418E-86A5-DEF5-BFE02E83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Model Importing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17DF-2297-3B89-AF16-8B21F13741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 glTF standard was chosen for model importing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Open standard</a:t>
            </a:r>
          </a:p>
          <a:p>
            <a:r>
              <a:rPr lang="en-GB" dirty="0">
                <a:solidFill>
                  <a:schemeClr val="bg1"/>
                </a:solidFill>
              </a:rPr>
              <a:t>Scenes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Nodes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Meshes</a:t>
            </a:r>
          </a:p>
          <a:p>
            <a:pPr lvl="3"/>
            <a:r>
              <a:rPr lang="en-GB" dirty="0">
                <a:solidFill>
                  <a:schemeClr val="bg1"/>
                </a:solidFill>
              </a:rPr>
              <a:t>Primitives</a:t>
            </a:r>
          </a:p>
          <a:p>
            <a:pPr lvl="4"/>
            <a:r>
              <a:rPr lang="en-GB" dirty="0">
                <a:solidFill>
                  <a:schemeClr val="bg1"/>
                </a:solidFill>
              </a:rPr>
              <a:t>Attributes</a:t>
            </a:r>
          </a:p>
          <a:p>
            <a:pPr lvl="5"/>
            <a:r>
              <a:rPr lang="en-GB" dirty="0">
                <a:solidFill>
                  <a:schemeClr val="bg1"/>
                </a:solidFill>
              </a:rPr>
              <a:t>POSITION</a:t>
            </a:r>
          </a:p>
          <a:p>
            <a:pPr lvl="5"/>
            <a:r>
              <a:rPr lang="en-GB" dirty="0">
                <a:solidFill>
                  <a:schemeClr val="bg1"/>
                </a:solidFill>
              </a:rPr>
              <a:t>NORMAL</a:t>
            </a:r>
          </a:p>
          <a:p>
            <a:pPr lvl="5"/>
            <a:r>
              <a:rPr lang="en-GB" dirty="0">
                <a:solidFill>
                  <a:schemeClr val="bg1"/>
                </a:solidFill>
              </a:rPr>
              <a:t>TEXCOORD_X</a:t>
            </a:r>
          </a:p>
          <a:p>
            <a:pPr lvl="3"/>
            <a:r>
              <a:rPr lang="en-GB" dirty="0">
                <a:solidFill>
                  <a:schemeClr val="bg1"/>
                </a:solidFill>
              </a:rPr>
              <a:t>Materials</a:t>
            </a:r>
          </a:p>
          <a:p>
            <a:pPr lvl="4"/>
            <a:r>
              <a:rPr lang="en-GB" dirty="0">
                <a:solidFill>
                  <a:schemeClr val="bg1"/>
                </a:solidFill>
              </a:rPr>
              <a:t>Textures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2BB952-FD59-03A1-FC2C-185B0030C9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CACCA-1194-492F-F4D0-59458F0FA94D}"/>
              </a:ext>
            </a:extLst>
          </p:cNvPr>
          <p:cNvSpPr txBox="1"/>
          <p:nvPr/>
        </p:nvSpPr>
        <p:spPr>
          <a:xfrm>
            <a:off x="7420324" y="5296694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glTF Logo (Khronos Group, 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E07DC-2FC5-9B9F-C7CF-BC55FA74F77C}"/>
              </a:ext>
            </a:extLst>
          </p:cNvPr>
          <p:cNvSpPr txBox="1"/>
          <p:nvPr/>
        </p:nvSpPr>
        <p:spPr>
          <a:xfrm>
            <a:off x="2086324" y="6023074"/>
            <a:ext cx="3611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glTF 2.0 Specification (Khronos Group, 2021)</a:t>
            </a:r>
          </a:p>
        </p:txBody>
      </p:sp>
    </p:spTree>
    <p:extLst>
      <p:ext uri="{BB962C8B-B14F-4D97-AF65-F5344CB8AC3E}">
        <p14:creationId xmlns:p14="http://schemas.microsoft.com/office/powerpoint/2010/main" val="27367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DC2C-A86C-3C27-AE1C-632633BC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0407-186F-4FEC-6682-6D4B1FE8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Model Importing – </a:t>
            </a:r>
            <a:r>
              <a:rPr lang="en-GB" i="1" dirty="0">
                <a:solidFill>
                  <a:schemeClr val="bg1"/>
                </a:solidFill>
              </a:rPr>
              <a:t>fastgltf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1CB69-BFA9-C632-75F4-B87DAAE32E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fast, modern C++ 17 glTF 2.0 importer</a:t>
            </a:r>
          </a:p>
          <a:p>
            <a:r>
              <a:rPr lang="en-GB" dirty="0">
                <a:solidFill>
                  <a:schemeClr val="bg1"/>
                </a:solidFill>
              </a:rPr>
              <a:t>Can import multiple glTF setups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en-GB" dirty="0" err="1">
                <a:solidFill>
                  <a:schemeClr val="bg1"/>
                </a:solidFill>
              </a:rPr>
              <a:t>gltf</a:t>
            </a:r>
            <a:r>
              <a:rPr lang="en-GB" dirty="0">
                <a:solidFill>
                  <a:schemeClr val="bg1"/>
                </a:solidFill>
              </a:rPr>
              <a:t> with external image files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.</a:t>
            </a:r>
            <a:r>
              <a:rPr lang="en-GB" dirty="0" err="1">
                <a:solidFill>
                  <a:schemeClr val="bg1"/>
                </a:solidFill>
              </a:rPr>
              <a:t>gltf</a:t>
            </a:r>
            <a:r>
              <a:rPr lang="en-GB" dirty="0">
                <a:solidFill>
                  <a:schemeClr val="bg1"/>
                </a:solidFill>
              </a:rPr>
              <a:t> with images encoded in the JSON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.glb binary format with encoded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027A96-73BE-4531-CF77-2B06A26E35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9EAD2-E6A1-4E7A-1944-DB51747B2D99}"/>
              </a:ext>
            </a:extLst>
          </p:cNvPr>
          <p:cNvSpPr txBox="1"/>
          <p:nvPr/>
        </p:nvSpPr>
        <p:spPr>
          <a:xfrm>
            <a:off x="7420324" y="5296694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glTF Logo (Khronos Group, 2016)</a:t>
            </a:r>
          </a:p>
        </p:txBody>
      </p:sp>
    </p:spTree>
    <p:extLst>
      <p:ext uri="{BB962C8B-B14F-4D97-AF65-F5344CB8AC3E}">
        <p14:creationId xmlns:p14="http://schemas.microsoft.com/office/powerpoint/2010/main" val="38479472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5993-E926-FD42-AEB6-AD7B2403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32A1-67F0-EA86-8192-EBC3E22C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Model Importing – Implementation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29A91-C1EE-5FBD-1B70-10A77F75F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Only importing </a:t>
            </a:r>
            <a:r>
              <a:rPr lang="en-GB" i="1" dirty="0">
                <a:solidFill>
                  <a:schemeClr val="bg1"/>
                </a:solidFill>
              </a:rPr>
              <a:t>.glb</a:t>
            </a:r>
            <a:r>
              <a:rPr lang="en-GB" dirty="0">
                <a:solidFill>
                  <a:schemeClr val="bg1"/>
                </a:solidFill>
              </a:rPr>
              <a:t> binary files was implemented</a:t>
            </a:r>
          </a:p>
          <a:p>
            <a:r>
              <a:rPr lang="en-GB" dirty="0">
                <a:solidFill>
                  <a:schemeClr val="bg1"/>
                </a:solidFill>
              </a:rPr>
              <a:t>Sketchfab provides models in the </a:t>
            </a:r>
            <a:r>
              <a:rPr lang="en-GB" i="1" dirty="0">
                <a:solidFill>
                  <a:schemeClr val="bg1"/>
                </a:solidFill>
              </a:rPr>
              <a:t>.</a:t>
            </a:r>
            <a:r>
              <a:rPr lang="en-GB" i="1" dirty="0" err="1">
                <a:solidFill>
                  <a:schemeClr val="bg1"/>
                </a:solidFill>
              </a:rPr>
              <a:t>glb</a:t>
            </a:r>
            <a:r>
              <a:rPr lang="en-GB" dirty="0">
                <a:solidFill>
                  <a:schemeClr val="bg1"/>
                </a:solidFill>
              </a:rPr>
              <a:t> format</a:t>
            </a:r>
          </a:p>
          <a:p>
            <a:r>
              <a:rPr lang="en-GB" dirty="0">
                <a:solidFill>
                  <a:schemeClr val="bg1"/>
                </a:solidFill>
              </a:rPr>
              <a:t>The glTF node hierarchy is translated to an entity transform hierarchy</a:t>
            </a:r>
          </a:p>
          <a:p>
            <a:r>
              <a:rPr lang="en-GB" dirty="0">
                <a:solidFill>
                  <a:schemeClr val="bg1"/>
                </a:solidFill>
              </a:rPr>
              <a:t>Resource Manager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Meshes and textures imported once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Instantiated from prefab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409E1D-737B-1832-576D-E4A7C94A76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90B24-B954-C18C-2A74-742BAD715EC1}"/>
              </a:ext>
            </a:extLst>
          </p:cNvPr>
          <p:cNvSpPr txBox="1"/>
          <p:nvPr/>
        </p:nvSpPr>
        <p:spPr>
          <a:xfrm>
            <a:off x="7420324" y="5296694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glTF Logo (Khronos Group, 2016)</a:t>
            </a:r>
          </a:p>
        </p:txBody>
      </p:sp>
    </p:spTree>
    <p:extLst>
      <p:ext uri="{BB962C8B-B14F-4D97-AF65-F5344CB8AC3E}">
        <p14:creationId xmlns:p14="http://schemas.microsoft.com/office/powerpoint/2010/main" val="7472707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37B7-9749-D3B2-6720-88F1C8B87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635D-77F0-9C38-09FA-26019FB8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800" dirty="0">
                <a:solidFill>
                  <a:schemeClr val="bg1"/>
                </a:solidFill>
              </a:rPr>
              <a:t>Render Target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35A4-3982-7A93-993E-23C462A59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</a:rPr>
              <a:t>Modular rendering</a:t>
            </a:r>
          </a:p>
        </p:txBody>
      </p:sp>
    </p:spTree>
    <p:extLst>
      <p:ext uri="{BB962C8B-B14F-4D97-AF65-F5344CB8AC3E}">
        <p14:creationId xmlns:p14="http://schemas.microsoft.com/office/powerpoint/2010/main" val="27239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5C7F-EAAA-40F7-CCE0-58E0DDD01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F6B0-C951-181D-4974-E4D94FA9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Render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59A6D-DD11-588F-9648-77A5352AF9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Abstract class</a:t>
            </a:r>
          </a:p>
          <a:p>
            <a:r>
              <a:rPr lang="en-GB" dirty="0">
                <a:solidFill>
                  <a:schemeClr val="bg1"/>
                </a:solidFill>
              </a:rPr>
              <a:t>Different implementations allow for rendering to different targets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Game render target renders to the main window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Nightbird editor render target renders to a Dear ImGui editor window</a:t>
            </a:r>
          </a:p>
          <a:p>
            <a:r>
              <a:rPr lang="en-GB" dirty="0">
                <a:solidFill>
                  <a:schemeClr val="bg1"/>
                </a:solidFill>
              </a:rPr>
              <a:t>Generates screen vertex array object, framebuffer, and render texture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5163639-EB70-D052-BA71-74D2D6DF0D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E03C3-44CD-8807-FB59-CF8921DD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00" y="1332151"/>
            <a:ext cx="5040000" cy="53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d88144-dbb7-44c5-8e49-4f64f8aa2ea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B059B3DAB41748BA21DB07C82FF9B4" ma:contentTypeVersion="15" ma:contentTypeDescription="Create a new document." ma:contentTypeScope="" ma:versionID="239367afac617de33391ed930a4457da">
  <xsd:schema xmlns:xsd="http://www.w3.org/2001/XMLSchema" xmlns:xs="http://www.w3.org/2001/XMLSchema" xmlns:p="http://schemas.microsoft.com/office/2006/metadata/properties" xmlns:ns3="6fd88144-dbb7-44c5-8e49-4f64f8aa2eab" xmlns:ns4="b367cf8f-6ab5-4a80-8f10-45a874fa5c0c" targetNamespace="http://schemas.microsoft.com/office/2006/metadata/properties" ma:root="true" ma:fieldsID="9dba161c0d0940ad31a13b968dc98581" ns3:_="" ns4:_="">
    <xsd:import namespace="6fd88144-dbb7-44c5-8e49-4f64f8aa2eab"/>
    <xsd:import namespace="b367cf8f-6ab5-4a80-8f10-45a874fa5c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88144-dbb7-44c5-8e49-4f64f8aa2e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7cf8f-6ab5-4a80-8f10-45a874fa5c0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63621-B437-42A6-A024-673CA45149A0}">
  <ds:schemaRefs>
    <ds:schemaRef ds:uri="http://schemas.openxmlformats.org/package/2006/metadata/core-properties"/>
    <ds:schemaRef ds:uri="6fd88144-dbb7-44c5-8e49-4f64f8aa2eab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b367cf8f-6ab5-4a80-8f10-45a874fa5c0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89E01F-E110-4C2E-80B2-D84442671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8FD004-AEB9-40F6-9FFE-1AB3A4EC78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d88144-dbb7-44c5-8e49-4f64f8aa2eab"/>
    <ds:schemaRef ds:uri="b367cf8f-6ab5-4a80-8f10-45a874fa5c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3192</TotalTime>
  <Words>1250</Words>
  <Application>Microsoft Office PowerPoint</Application>
  <PresentationFormat>Widescreen</PresentationFormat>
  <Paragraphs>206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Office Theme</vt:lpstr>
      <vt:lpstr>Witch Treehouse Diorama</vt:lpstr>
      <vt:lpstr>Nightbird Engine</vt:lpstr>
      <vt:lpstr>Nightbird Engine</vt:lpstr>
      <vt:lpstr>Model Importing</vt:lpstr>
      <vt:lpstr>Model Importing</vt:lpstr>
      <vt:lpstr>Model Importing – fastgltf</vt:lpstr>
      <vt:lpstr>Model Importing – Implementation</vt:lpstr>
      <vt:lpstr>Render Target</vt:lpstr>
      <vt:lpstr>Render Target</vt:lpstr>
      <vt:lpstr>Camera</vt:lpstr>
      <vt:lpstr>Mesh Rendering</vt:lpstr>
      <vt:lpstr>Mesh System – Initialisation</vt:lpstr>
      <vt:lpstr>Mesh System – Rendering</vt:lpstr>
      <vt:lpstr>Mesh System – Rendering</vt:lpstr>
      <vt:lpstr>Mesh System – Rendering</vt:lpstr>
      <vt:lpstr>Mesh Vertex Shader</vt:lpstr>
      <vt:lpstr>Mesh Fragment Shader – Uniforms</vt:lpstr>
      <vt:lpstr>Skybox Rendering</vt:lpstr>
      <vt:lpstr>Skybox Systems</vt:lpstr>
      <vt:lpstr>Lights</vt:lpstr>
      <vt:lpstr>Lights</vt:lpstr>
      <vt:lpstr>Directional Light</vt:lpstr>
      <vt:lpstr>Point Lights</vt:lpstr>
      <vt:lpstr>Gamma Correction</vt:lpstr>
      <vt:lpstr>Shadow Mapping</vt:lpstr>
      <vt:lpstr>Shadow Mapping – Initialisation</vt:lpstr>
      <vt:lpstr>Shadow Mapping – Rendering</vt:lpstr>
      <vt:lpstr>Mesh Fragment Shader – Shadow calculation</vt:lpstr>
      <vt:lpstr>Tessellation</vt:lpstr>
      <vt:lpstr>Tessellation</vt:lpstr>
      <vt:lpstr>Tessellation Control Shader</vt:lpstr>
      <vt:lpstr>Tessellation Evaluation Shader</vt:lpstr>
      <vt:lpstr>Shading</vt:lpstr>
      <vt:lpstr>The Rendering Equation</vt:lpstr>
      <vt:lpstr>The Rendering Equation</vt:lpstr>
      <vt:lpstr>The Rendering Equation</vt:lpstr>
      <vt:lpstr>Diffuse Reflection</vt:lpstr>
      <vt:lpstr>Specular Reflection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Stenson, Lycia</dc:creator>
  <cp:lastModifiedBy>Luca Stenson</cp:lastModifiedBy>
  <cp:revision>386</cp:revision>
  <dcterms:created xsi:type="dcterms:W3CDTF">2025-01-07T12:39:52Z</dcterms:created>
  <dcterms:modified xsi:type="dcterms:W3CDTF">2025-09-24T17:22:23Z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0x0101008EB059B3DAB41748BA21DB07C82FF9B4</vt:lpwstr>
  </property>
</Properties>
</file>